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772400" cy="5029200"/>
  <p:notesSz cx="7772400" cy="5029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62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1559052"/>
            <a:ext cx="6606540" cy="10561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816352"/>
            <a:ext cx="5440680" cy="1257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156716"/>
            <a:ext cx="3380994" cy="3319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15946" y="871804"/>
            <a:ext cx="2540507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006FC0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404" y="2091689"/>
            <a:ext cx="6425590" cy="1459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677156"/>
            <a:ext cx="2487168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677156"/>
            <a:ext cx="1787652" cy="25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94805" y="4258462"/>
            <a:ext cx="192404" cy="16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3784854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100"/>
              </a:spcBef>
            </a:pPr>
            <a:r>
              <a:rPr sz="6600" b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Solid</a:t>
            </a:r>
            <a:r>
              <a:rPr sz="6600" b="1" spc="-10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 </a:t>
            </a:r>
            <a:r>
              <a:rPr lang="en-US" sz="6600" b="1" spc="-105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S</a:t>
            </a:r>
            <a:r>
              <a:rPr sz="6600" b="1" spc="-3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0" y="1630029"/>
            <a:ext cx="7772400" cy="20690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1715" marR="1015365" indent="1270" algn="ctr">
              <a:lnSpc>
                <a:spcPct val="1331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Part 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– 2  </a:t>
            </a:r>
            <a:r>
              <a:rPr sz="20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c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h</a:t>
            </a:r>
            <a:r>
              <a:rPr sz="2000" b="1" spc="-3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e</a:t>
            </a:r>
            <a:r>
              <a:rPr sz="2000" b="1" spc="-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m</a:t>
            </a:r>
            <a:r>
              <a:rPr sz="20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i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s</a:t>
            </a:r>
            <a:r>
              <a:rPr sz="20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t</a:t>
            </a:r>
            <a:r>
              <a:rPr sz="2000" b="1" spc="-2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r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y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cs typeface="Calibri Light"/>
            </a:endParaRPr>
          </a:p>
          <a:p>
            <a:pPr marL="1021715" marR="1015365" indent="1270" algn="ctr">
              <a:lnSpc>
                <a:spcPct val="1331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I </a:t>
            </a:r>
            <a:r>
              <a:rPr sz="2000" b="1" spc="-1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B.Sc, </a:t>
            </a:r>
            <a:r>
              <a:rPr sz="20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semester 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– 1 </a:t>
            </a:r>
            <a:endParaRPr lang="en-US" sz="2000" b="1" spc="-5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cs typeface="Calibri Light"/>
            </a:endParaRPr>
          </a:p>
          <a:p>
            <a:pPr marL="1021715" marR="1015365" indent="1270" algn="ctr">
              <a:lnSpc>
                <a:spcPct val="1331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paper 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–</a:t>
            </a:r>
            <a:r>
              <a:rPr sz="2000" b="1" spc="-13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 </a:t>
            </a:r>
            <a:r>
              <a:rPr sz="20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1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cs typeface="Calibri Light"/>
            </a:endParaRPr>
          </a:p>
          <a:p>
            <a:pPr marL="1021715" marR="1015365" indent="1270" algn="ctr">
              <a:lnSpc>
                <a:spcPct val="133100"/>
              </a:lnSpc>
              <a:spcBef>
                <a:spcPts val="100"/>
              </a:spcBef>
            </a:pPr>
            <a:r>
              <a:rPr sz="2000" b="1" spc="-15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Vijaya Lakshmi</a:t>
            </a:r>
            <a:r>
              <a:rPr sz="2000" b="1" spc="-6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 </a:t>
            </a:r>
            <a:r>
              <a:rPr sz="2000" b="1" spc="-1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sada  </a:t>
            </a:r>
            <a:r>
              <a:rPr sz="2000" b="1" spc="-15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Guest</a:t>
            </a:r>
            <a:r>
              <a:rPr sz="2000" b="1" spc="-2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 </a:t>
            </a:r>
            <a:r>
              <a:rPr sz="2000" b="1" spc="-1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faculty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cs typeface="Calibri Light"/>
            </a:endParaRPr>
          </a:p>
          <a:p>
            <a:pPr marL="1021715" marR="1015365" indent="1270" algn="ctr">
              <a:lnSpc>
                <a:spcPct val="133100"/>
              </a:lnSpc>
              <a:spcBef>
                <a:spcPts val="100"/>
              </a:spcBef>
            </a:pPr>
            <a:r>
              <a:rPr sz="2000" b="1" spc="-1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P.R. </a:t>
            </a:r>
            <a:r>
              <a:rPr sz="2000" b="1" spc="-15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  <a:cs typeface="Calibri Light"/>
              </a:rPr>
              <a:t>Govt. college (A), kakinada</a:t>
            </a:r>
            <a:endParaRPr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  <a:cs typeface="Calibri Ligh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893190"/>
            <a:ext cx="6134735" cy="3179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241300" marR="365125" indent="-228600">
              <a:lnSpc>
                <a:spcPts val="1390"/>
              </a:lnSpc>
              <a:spcBef>
                <a:spcPts val="18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loses by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atom are diffuse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back into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crystal and occupy the  vacant site created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by Cl- ions 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imparts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Yellow colour to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NaCl</a:t>
            </a:r>
            <a:r>
              <a:rPr sz="12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crystal</a:t>
            </a:r>
            <a:endParaRPr sz="1200">
              <a:latin typeface="Arial"/>
              <a:cs typeface="Arial"/>
            </a:endParaRPr>
          </a:p>
          <a:p>
            <a:pPr marL="241300">
              <a:lnSpc>
                <a:spcPts val="1415"/>
              </a:lnSpc>
              <a:spcBef>
                <a:spcPts val="470"/>
              </a:spcBef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ii. </a:t>
            </a:r>
            <a:r>
              <a:rPr sz="12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By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presence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of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extra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cation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in interstitial</a:t>
            </a:r>
            <a:r>
              <a:rPr sz="1200" b="1" spc="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sites:-</a:t>
            </a:r>
            <a:endParaRPr sz="1200">
              <a:latin typeface="Times New Roman"/>
              <a:cs typeface="Times New Roman"/>
            </a:endParaRPr>
          </a:p>
          <a:p>
            <a:pPr marL="241300" marR="71120" indent="-228600" algn="just">
              <a:lnSpc>
                <a:spcPct val="95900"/>
              </a:lnSpc>
              <a:spcBef>
                <a:spcPts val="35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•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Metal excess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also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caused by an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extra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cation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occupying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interstial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site. For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example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ZnO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heated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loses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oxygen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turns yellow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due 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following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ZnO →  Zn+2 +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(1/2)O2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+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2e-</a:t>
            </a:r>
            <a:endParaRPr sz="1200">
              <a:latin typeface="Arial"/>
              <a:cs typeface="Arial"/>
            </a:endParaRPr>
          </a:p>
          <a:p>
            <a:pPr marL="241300" algn="just">
              <a:lnSpc>
                <a:spcPts val="139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excess interstitial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sites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electrons in neighbouring interstitial</a:t>
            </a:r>
            <a:r>
              <a:rPr sz="12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sites.</a:t>
            </a:r>
            <a:endParaRPr sz="1200">
              <a:latin typeface="Arial"/>
              <a:cs typeface="Arial"/>
            </a:endParaRPr>
          </a:p>
          <a:p>
            <a:pPr marL="241300" marR="5080" indent="-228600" algn="just">
              <a:lnSpc>
                <a:spcPct val="96200"/>
              </a:lnSpc>
              <a:spcBef>
                <a:spcPts val="585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Metal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deficiency defect:-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defect occurs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metal shows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variable valancy.  Due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metal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deficiency the compounds obtained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non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stoichiometric. For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example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difficult to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prepare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ferrous oxide with ideal composition because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ferum exists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both  Fe+2 and Fe+3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thus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obtain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Fe0.95O or FexO with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x = 0.93 to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 0.96</a:t>
            </a:r>
            <a:endParaRPr sz="1200">
              <a:latin typeface="Arial"/>
              <a:cs typeface="Arial"/>
            </a:endParaRPr>
          </a:p>
          <a:p>
            <a:pPr marL="241300" algn="just">
              <a:lnSpc>
                <a:spcPts val="1345"/>
              </a:lnSpc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Impurity</a:t>
            </a:r>
            <a:r>
              <a:rPr sz="12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defects:-</a:t>
            </a:r>
            <a:endParaRPr sz="1200">
              <a:latin typeface="Times New Roman"/>
              <a:cs typeface="Times New Roman"/>
            </a:endParaRPr>
          </a:p>
          <a:p>
            <a:pPr marL="241300" marR="153035">
              <a:lnSpc>
                <a:spcPct val="95100"/>
              </a:lnSpc>
              <a:spcBef>
                <a:spcPts val="5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arises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foreign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atoms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present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lattice site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place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 the host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atom.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present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vacant interstitial site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example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 type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semi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conductor, p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type semi</a:t>
            </a:r>
            <a:r>
              <a:rPr sz="1200" spc="5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conductor.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The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process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of adding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impurities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to the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crystalline is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called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as</a:t>
            </a:r>
            <a:r>
              <a:rPr sz="1200" b="1" spc="10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doping.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893190"/>
            <a:ext cx="6159500" cy="300482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241300" marR="5080">
              <a:lnSpc>
                <a:spcPct val="95600"/>
              </a:lnSpc>
              <a:spcBef>
                <a:spcPts val="16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 case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ionic solids the impurities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introduced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adding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impurity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ions. If the  impurity ions 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 different valnce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state from that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host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ions.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Vacancies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created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if 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mole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ten NaCl containing 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little impurity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SrCl2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allowed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cool. The vacancies 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Na+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ions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created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thses 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occupied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by sr+2</a:t>
            </a:r>
            <a:r>
              <a:rPr sz="1200" spc="-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ts val="1405"/>
              </a:lnSpc>
              <a:spcBef>
                <a:spcPts val="5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Introducing Impurity in covalent</a:t>
            </a:r>
            <a:r>
              <a:rPr sz="1200" b="1" spc="8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solids:-</a:t>
            </a:r>
            <a:endParaRPr sz="1200">
              <a:latin typeface="Times New Roman"/>
              <a:cs typeface="Times New Roman"/>
            </a:endParaRPr>
          </a:p>
          <a:p>
            <a:pPr marL="241300">
              <a:lnSpc>
                <a:spcPts val="1380"/>
              </a:lnSpc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i.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Doping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with electron rich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impurities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(formation of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n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– type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semi</a:t>
            </a:r>
            <a:r>
              <a:rPr sz="1200" b="1" spc="17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conductor):-</a:t>
            </a:r>
            <a:endParaRPr sz="1200">
              <a:latin typeface="Times New Roman"/>
              <a:cs typeface="Times New Roman"/>
            </a:endParaRPr>
          </a:p>
          <a:p>
            <a:pPr marL="241300" marR="10160" indent="-228600">
              <a:lnSpc>
                <a:spcPct val="96200"/>
              </a:lnSpc>
              <a:spcBef>
                <a:spcPts val="30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Group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elements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like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silicon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germanium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has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4 electrons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valance Shell. Thus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form four covalent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bonds with neighbouring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atoms. 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doped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group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15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like P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As,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silicon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germanium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atom at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lattice sites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substituted  by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 or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As.</a:t>
            </a:r>
            <a:endParaRPr sz="1200">
              <a:latin typeface="Arial"/>
              <a:cs typeface="Arial"/>
            </a:endParaRPr>
          </a:p>
          <a:p>
            <a:pPr marL="241300" marR="128905" indent="-228600">
              <a:lnSpc>
                <a:spcPts val="1390"/>
              </a:lnSpc>
              <a:spcBef>
                <a:spcPts val="61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Now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doped atom have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5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valence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electrons after forming four covalent bonds.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fifth  free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gets delocalized. This increases conductivity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silicon.</a:t>
            </a:r>
            <a:endParaRPr sz="1200">
              <a:latin typeface="Arial"/>
              <a:cs typeface="Arial"/>
            </a:endParaRPr>
          </a:p>
          <a:p>
            <a:pPr marL="241300" marR="87630" indent="-228600">
              <a:lnSpc>
                <a:spcPts val="1390"/>
              </a:lnSpc>
              <a:spcBef>
                <a:spcPts val="58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As conductivity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increases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due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electrons thus the germanium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crystal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doped with </a:t>
            </a:r>
            <a:r>
              <a:rPr sz="1200" spc="20" dirty="0">
                <a:solidFill>
                  <a:srgbClr val="333333"/>
                </a:solidFill>
                <a:latin typeface="Arial"/>
                <a:cs typeface="Arial"/>
              </a:rPr>
              <a:t>e- 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rich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impurity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– type 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semi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conductors.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890142"/>
            <a:ext cx="6127750" cy="2193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ii.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Doping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with electron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deficit impurities:-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(P – type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semi</a:t>
            </a:r>
            <a:r>
              <a:rPr sz="1200" b="1" spc="15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conductor)</a:t>
            </a:r>
            <a:endParaRPr sz="1200">
              <a:latin typeface="Times New Roman"/>
              <a:cs typeface="Times New Roman"/>
            </a:endParaRPr>
          </a:p>
          <a:p>
            <a:pPr marL="241300" marR="130810" indent="-228600" algn="just">
              <a:lnSpc>
                <a:spcPts val="1390"/>
              </a:lnSpc>
              <a:spcBef>
                <a:spcPts val="65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group 14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element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like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silicon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doped with 3 valance electron containing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13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group  elements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like 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Al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2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Ga.</a:t>
            </a:r>
            <a:endParaRPr sz="1200">
              <a:latin typeface="Arial"/>
              <a:cs typeface="Arial"/>
            </a:endParaRPr>
          </a:p>
          <a:p>
            <a:pPr marL="241300" marR="29845" indent="-228600" algn="just">
              <a:lnSpc>
                <a:spcPct val="95900"/>
              </a:lnSpc>
              <a:spcBef>
                <a:spcPts val="550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Due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three valance electron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all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atom forms 3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valance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bond with 3 silicon atoms.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Thus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hole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get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created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site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fourth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electron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missing.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electron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hole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or electron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vacancy.</a:t>
            </a:r>
            <a:endParaRPr sz="1200">
              <a:latin typeface="Arial"/>
              <a:cs typeface="Arial"/>
            </a:endParaRPr>
          </a:p>
          <a:p>
            <a:pPr marL="241300" marR="41275" indent="-228600">
              <a:lnSpc>
                <a:spcPts val="1390"/>
              </a:lnSpc>
              <a:spcBef>
                <a:spcPts val="61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an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 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jump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neighbouring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fill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hole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another </a:t>
            </a:r>
            <a:r>
              <a:rPr sz="1200" spc="15" dirty="0">
                <a:solidFill>
                  <a:srgbClr val="333333"/>
                </a:solidFill>
                <a:latin typeface="Arial"/>
                <a:cs typeface="Arial"/>
              </a:rPr>
              <a:t>hole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generated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  that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site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 continues.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ct val="96700"/>
              </a:lnSpc>
              <a:spcBef>
                <a:spcPts val="54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Thus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electric field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applied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electrons move towards +vely charged plate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 holes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move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towards negative charged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plate as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they carry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+ve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charge.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Thus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 semiconductor with increased conducting </a:t>
            </a:r>
            <a:r>
              <a:rPr sz="1200" spc="2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formed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called P – type</a:t>
            </a:r>
            <a:r>
              <a:rPr sz="12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semiconductor.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467429-BC45-48E1-AC71-D4389F5B5F8D}"/>
              </a:ext>
            </a:extLst>
          </p:cNvPr>
          <p:cNvSpPr txBox="1"/>
          <p:nvPr/>
        </p:nvSpPr>
        <p:spPr>
          <a:xfrm flipH="1">
            <a:off x="1752600" y="1591270"/>
            <a:ext cx="4754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THANK YOU</a:t>
            </a:r>
            <a:endParaRPr lang="en-IN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06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2004" y="886790"/>
            <a:ext cx="12566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C</a:t>
            </a:r>
            <a:r>
              <a:rPr sz="280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o</a:t>
            </a:r>
            <a:r>
              <a:rPr sz="280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n</a:t>
            </a:r>
            <a:r>
              <a:rPr sz="2800" u="heavy" spc="-1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</a:t>
            </a:r>
            <a:r>
              <a:rPr sz="2800" u="heavy" spc="-4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e</a:t>
            </a:r>
            <a:r>
              <a:rPr sz="2800" u="heavy" spc="-2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n</a:t>
            </a:r>
            <a:r>
              <a:rPr sz="2800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t</a:t>
            </a:r>
            <a:r>
              <a:rPr sz="2800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rPr>
              <a:t>: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130604" y="1579321"/>
            <a:ext cx="2647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00" indent="-686435">
              <a:lnSpc>
                <a:spcPct val="100000"/>
              </a:lnSpc>
              <a:spcBef>
                <a:spcPts val="100"/>
              </a:spcBef>
              <a:buClr>
                <a:srgbClr val="00AFEF"/>
              </a:buClr>
              <a:buSzPct val="150000"/>
              <a:buFont typeface="Wingdings"/>
              <a:buChar char=""/>
              <a:tabLst>
                <a:tab pos="698500" algn="l"/>
                <a:tab pos="699135" algn="l"/>
              </a:tabLst>
            </a:pP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Crystal</a:t>
            </a:r>
            <a:r>
              <a:rPr sz="2400" b="1" spc="-6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defects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05505" y="1640281"/>
            <a:ext cx="19608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Crystal</a:t>
            </a:r>
            <a:r>
              <a:rPr sz="2400" b="1" spc="-6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defects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404" y="2091689"/>
            <a:ext cx="6125845" cy="1459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33333"/>
                </a:solidFill>
                <a:latin typeface="Times New Roman"/>
                <a:cs typeface="Times New Roman"/>
              </a:rPr>
              <a:t>Defect </a:t>
            </a:r>
            <a:r>
              <a:rPr sz="16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or</a:t>
            </a:r>
            <a:r>
              <a:rPr sz="1600" b="1" spc="-3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Imperfection:-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241300" marR="251460" indent="-228600">
              <a:lnSpc>
                <a:spcPts val="1390"/>
              </a:lnSpc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Any departure from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perfectly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ordered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arrangement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constituent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particles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 crystal called imperfection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or</a:t>
            </a:r>
            <a:r>
              <a:rPr sz="12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  <a:p>
            <a:pPr marL="241300" marR="5080" indent="-228600">
              <a:lnSpc>
                <a:spcPct val="95900"/>
              </a:lnSpc>
              <a:spcBef>
                <a:spcPts val="550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crystal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arises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crystallization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takes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place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 the fast or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moderate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rates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because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constituent particles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does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not get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sufficient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time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arrange 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perfect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order.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1063878"/>
            <a:ext cx="6172835" cy="23952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There are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mainly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two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types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of</a:t>
            </a:r>
            <a:r>
              <a:rPr sz="1200" b="1" spc="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defects:-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1390"/>
              </a:lnSpc>
              <a:spcBef>
                <a:spcPts val="5"/>
              </a:spcBef>
              <a:buFont typeface="Arial"/>
              <a:buAutoNum type="arabicPeriod"/>
              <a:tabLst>
                <a:tab pos="241300" algn="l"/>
              </a:tabLst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Point defect:-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deviation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irregularities exists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ideal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arrangement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around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 point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or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atom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crystalline substance 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the point</a:t>
            </a:r>
            <a:r>
              <a:rPr sz="1200" spc="-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ts val="1310"/>
              </a:lnSpc>
              <a:buFont typeface="Arial"/>
              <a:buAutoNum type="arabicPeriod"/>
              <a:tabLst>
                <a:tab pos="241300" algn="l"/>
              </a:tabLst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Line defect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:-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deviation from the ideal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arrangement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exists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entire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row</a:t>
            </a:r>
            <a:r>
              <a:rPr sz="12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endParaRPr sz="1200">
              <a:latin typeface="Arial"/>
              <a:cs typeface="Arial"/>
            </a:endParaRPr>
          </a:p>
          <a:p>
            <a:pPr marL="241300">
              <a:lnSpc>
                <a:spcPts val="1415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lattice points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as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line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Types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of the point</a:t>
            </a:r>
            <a:r>
              <a:rPr sz="1200" b="1" spc="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defects: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411480" lvl="1" indent="-170815">
              <a:lnSpc>
                <a:spcPct val="100000"/>
              </a:lnSpc>
              <a:buAutoNum type="arabicPeriod"/>
              <a:tabLst>
                <a:tab pos="41211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Stoichiometric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defects</a:t>
            </a:r>
            <a:endParaRPr sz="1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333333"/>
              </a:buClr>
              <a:buFont typeface="Arial"/>
              <a:buAutoNum type="arabicPeriod"/>
            </a:pPr>
            <a:endParaRPr sz="1150">
              <a:latin typeface="Times New Roman"/>
              <a:cs typeface="Times New Roman"/>
            </a:endParaRPr>
          </a:p>
          <a:p>
            <a:pPr marL="411480" lvl="1" indent="-170815">
              <a:lnSpc>
                <a:spcPct val="100000"/>
              </a:lnSpc>
              <a:buAutoNum type="arabicPeriod"/>
              <a:tabLst>
                <a:tab pos="41211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Non stoichiometric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defects</a:t>
            </a:r>
            <a:endParaRPr sz="1200">
              <a:latin typeface="Arial"/>
              <a:cs typeface="Arial"/>
            </a:endParaRPr>
          </a:p>
          <a:p>
            <a:pPr marL="411480" lvl="1" indent="-170815">
              <a:lnSpc>
                <a:spcPct val="100000"/>
              </a:lnSpc>
              <a:spcBef>
                <a:spcPts val="555"/>
              </a:spcBef>
              <a:buAutoNum type="arabicPeriod"/>
              <a:tabLst>
                <a:tab pos="412115" algn="l"/>
              </a:tabLst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Impurity defects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1063878"/>
            <a:ext cx="6190615" cy="2407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Stoichiometric</a:t>
            </a:r>
            <a:r>
              <a:rPr sz="12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defect:-</a:t>
            </a:r>
            <a:endParaRPr sz="1200">
              <a:latin typeface="Times New Roman"/>
              <a:cs typeface="Times New Roman"/>
            </a:endParaRPr>
          </a:p>
          <a:p>
            <a:pPr marL="241300" marR="40005">
              <a:lnSpc>
                <a:spcPct val="95800"/>
              </a:lnSpc>
              <a:spcBef>
                <a:spcPts val="35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imperfection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crystal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such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ratio between cation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onions remains 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same.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Stoichiometry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substance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not disturbed defect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stoichiometric defect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following</a:t>
            </a:r>
            <a:r>
              <a:rPr sz="12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types.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396240" indent="-155575">
              <a:lnSpc>
                <a:spcPts val="1415"/>
              </a:lnSpc>
              <a:buAutoNum type="arabicPeriod"/>
              <a:tabLst>
                <a:tab pos="396875" algn="l"/>
              </a:tabLst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Vacancy</a:t>
            </a:r>
            <a:r>
              <a:rPr sz="1200" b="1" spc="1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defect:-</a:t>
            </a: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ts val="1370"/>
              </a:lnSpc>
              <a:spcBef>
                <a:spcPts val="8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 a crystalline substance,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lattice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sites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vacant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crystal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said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have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vacancy defect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it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results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decrease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density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substance.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396240" indent="-155575">
              <a:lnSpc>
                <a:spcPts val="1415"/>
              </a:lnSpc>
              <a:spcBef>
                <a:spcPts val="5"/>
              </a:spcBef>
              <a:buAutoNum type="arabicPeriod" startAt="2"/>
              <a:tabLst>
                <a:tab pos="396875" algn="l"/>
              </a:tabLst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Interstitial defect:-</a:t>
            </a:r>
            <a:endParaRPr sz="1200">
              <a:latin typeface="Times New Roman"/>
              <a:cs typeface="Times New Roman"/>
            </a:endParaRPr>
          </a:p>
          <a:p>
            <a:pPr marL="241300" marR="269875" indent="-228600">
              <a:lnSpc>
                <a:spcPts val="1390"/>
              </a:lnSpc>
              <a:spcBef>
                <a:spcPts val="6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some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extra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constituent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particles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present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interstitial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site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crystal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said to be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have interstitial</a:t>
            </a:r>
            <a:r>
              <a:rPr sz="1200" spc="-3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90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defect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increases density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</a:t>
            </a:r>
            <a:r>
              <a:rPr sz="1200" spc="-6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crystal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404" y="893190"/>
            <a:ext cx="47720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These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above types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shown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only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non –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ionic</a:t>
            </a:r>
            <a:r>
              <a:rPr sz="1200" spc="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solids.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3404" y="2442464"/>
            <a:ext cx="6017895" cy="159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ts val="1415"/>
              </a:lnSpc>
              <a:spcBef>
                <a:spcPts val="100"/>
              </a:spcBef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3.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Schottky</a:t>
            </a:r>
            <a:r>
              <a:rPr sz="1200" b="1" spc="30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defect:-</a:t>
            </a:r>
            <a:endParaRPr sz="1200">
              <a:latin typeface="Times New Roman"/>
              <a:cs typeface="Times New Roman"/>
            </a:endParaRPr>
          </a:p>
          <a:p>
            <a:pPr marL="241300" marR="53975" indent="-228600" algn="just">
              <a:lnSpc>
                <a:spcPct val="95900"/>
              </a:lnSpc>
              <a:spcBef>
                <a:spcPts val="35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 ionic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crystal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type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A+B-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equal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number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cations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and anions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missing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lattice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site.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So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electrical neutrality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remained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schottky defect.  Compounds exhibiting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schottky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NaCl,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KCl</a:t>
            </a:r>
            <a:endParaRPr sz="120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spcBef>
                <a:spcPts val="550"/>
              </a:spcBef>
              <a:buSzPct val="83333"/>
              <a:buFont typeface="Wingdings"/>
              <a:buChar char=""/>
              <a:tabLst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Which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compounds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have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small difference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size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cation and anions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show</a:t>
            </a:r>
            <a:r>
              <a:rPr sz="1200" spc="5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  <a:p>
            <a:pPr marL="241300" marR="5080">
              <a:lnSpc>
                <a:spcPct val="95900"/>
              </a:lnSpc>
              <a:spcBef>
                <a:spcPts val="590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Frenkel defect:-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an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missing,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lattice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site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occupies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interstitial 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site,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electrical neutrality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well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Stoichiometry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compound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maintained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this  type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called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frenkel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defect. It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also called dislocation</a:t>
            </a:r>
            <a:r>
              <a:rPr sz="1200" spc="-8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089660"/>
            <a:ext cx="2552700" cy="110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0142"/>
            <a:ext cx="5959475" cy="559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415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Example:-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70"/>
              </a:lnSpc>
              <a:spcBef>
                <a:spcPts val="80"/>
              </a:spcBef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(AgCl,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AgBr, AgI, ZnS)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shows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this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which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have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large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difference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size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cations  and anions.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1449705"/>
            <a:ext cx="2533650" cy="100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3190"/>
            <a:ext cx="41567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Main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points 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difference between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schottky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frankel</a:t>
            </a:r>
            <a:r>
              <a:rPr sz="1200" spc="-4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23925" y="1089660"/>
            <a:ext cx="5314950" cy="1790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1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73404" y="890142"/>
            <a:ext cx="6175375" cy="293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Non stoichiometric</a:t>
            </a:r>
            <a:r>
              <a:rPr sz="1200" b="1" spc="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defects:-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241300" marR="5080">
              <a:lnSpc>
                <a:spcPct val="95800"/>
              </a:lnSpc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result of 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imperfactions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crystal 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ratio,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cations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anions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becomes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difference from that indicated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by ideal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chemical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formula.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defects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called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non- 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stoichiometric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defects.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241300">
              <a:lnSpc>
                <a:spcPct val="100000"/>
              </a:lnSpc>
            </a:pP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They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are </a:t>
            </a: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of two</a:t>
            </a:r>
            <a:r>
              <a:rPr sz="1200" b="1" spc="-2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types:-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50">
              <a:latin typeface="Times New Roman"/>
              <a:cs typeface="Times New Roman"/>
            </a:endParaRPr>
          </a:p>
          <a:p>
            <a:pPr marL="241300">
              <a:lnSpc>
                <a:spcPts val="1415"/>
              </a:lnSpc>
            </a:pPr>
            <a:r>
              <a:rPr sz="1200" b="1" dirty="0">
                <a:solidFill>
                  <a:srgbClr val="333333"/>
                </a:solidFill>
                <a:latin typeface="Times New Roman"/>
                <a:cs typeface="Times New Roman"/>
              </a:rPr>
              <a:t>i. Metal </a:t>
            </a:r>
            <a:r>
              <a:rPr sz="1200" b="1" spc="-10" dirty="0">
                <a:solidFill>
                  <a:srgbClr val="333333"/>
                </a:solidFill>
                <a:latin typeface="Times New Roman"/>
                <a:cs typeface="Times New Roman"/>
              </a:rPr>
              <a:t>excess</a:t>
            </a:r>
            <a:r>
              <a:rPr sz="1200" b="1" spc="-55" dirty="0">
                <a:solidFill>
                  <a:srgbClr val="333333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defects:-</a:t>
            </a:r>
            <a:endParaRPr sz="1200">
              <a:latin typeface="Times New Roman"/>
              <a:cs typeface="Times New Roman"/>
            </a:endParaRPr>
          </a:p>
          <a:p>
            <a:pPr marL="241300" marR="138430" indent="-228600">
              <a:lnSpc>
                <a:spcPts val="1390"/>
              </a:lnSpc>
              <a:spcBef>
                <a:spcPts val="6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negative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ion </a:t>
            </a:r>
            <a:r>
              <a:rPr sz="1200" spc="-15" dirty="0">
                <a:solidFill>
                  <a:srgbClr val="333333"/>
                </a:solidFill>
                <a:latin typeface="Arial"/>
                <a:cs typeface="Arial"/>
              </a:rPr>
              <a:t>may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missing from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its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lattice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site,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leaving a hole which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occupied by  an electron, there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maintain the electrical</a:t>
            </a:r>
            <a:r>
              <a:rPr sz="12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neutrality.</a:t>
            </a:r>
            <a:endParaRPr sz="1200">
              <a:latin typeface="Arial"/>
              <a:cs typeface="Arial"/>
            </a:endParaRPr>
          </a:p>
          <a:p>
            <a:pPr marL="241300" marR="133985" indent="-228600">
              <a:lnSpc>
                <a:spcPct val="95900"/>
              </a:lnSpc>
              <a:spcBef>
                <a:spcPts val="555"/>
              </a:spcBef>
              <a:buSzPct val="83333"/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interstitial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sites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containing the electron thus trapped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anion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vacancies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are  called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F –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centers.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They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responsible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for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imparting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colour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crystals.  </a:t>
            </a:r>
            <a:r>
              <a:rPr sz="1200" b="1" spc="-5" dirty="0">
                <a:solidFill>
                  <a:srgbClr val="333333"/>
                </a:solidFill>
                <a:latin typeface="Times New Roman"/>
                <a:cs typeface="Times New Roman"/>
              </a:rPr>
              <a:t>Example:-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When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NaCl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heated </a:t>
            </a:r>
            <a:r>
              <a:rPr sz="1200" spc="5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an atmosphere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20" dirty="0">
                <a:solidFill>
                  <a:srgbClr val="333333"/>
                </a:solidFill>
                <a:latin typeface="Arial"/>
                <a:cs typeface="Arial"/>
              </a:rPr>
              <a:t>Na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vapours.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excess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Na 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atoms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deposition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surface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NaCl crystal </a:t>
            </a:r>
            <a:r>
              <a:rPr sz="1200" spc="10" dirty="0">
                <a:solidFill>
                  <a:srgbClr val="333333"/>
                </a:solidFill>
                <a:latin typeface="Arial"/>
                <a:cs typeface="Arial"/>
              </a:rPr>
              <a:t>Cl-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ions then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diffuse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the surface where 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combine with Na+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ions </a:t>
            </a:r>
            <a:r>
              <a:rPr sz="1200" spc="-10" dirty="0">
                <a:solidFill>
                  <a:srgbClr val="333333"/>
                </a:solidFill>
                <a:latin typeface="Arial"/>
                <a:cs typeface="Arial"/>
              </a:rPr>
              <a:t>which becomes </a:t>
            </a:r>
            <a:r>
              <a:rPr sz="1200" dirty="0">
                <a:solidFill>
                  <a:srgbClr val="333333"/>
                </a:solidFill>
                <a:latin typeface="Arial"/>
                <a:cs typeface="Arial"/>
              </a:rPr>
              <a:t>due to losing </a:t>
            </a:r>
            <a:r>
              <a:rPr sz="1200" spc="-5" dirty="0">
                <a:solidFill>
                  <a:srgbClr val="333333"/>
                </a:solidFill>
                <a:latin typeface="Arial"/>
                <a:cs typeface="Arial"/>
              </a:rPr>
              <a:t>electrons.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1151</Words>
  <Application>Microsoft Office PowerPoint</Application>
  <PresentationFormat>Custom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Maiandra GD</vt:lpstr>
      <vt:lpstr>Times New Roman</vt:lpstr>
      <vt:lpstr>Wingdings</vt:lpstr>
      <vt:lpstr>Office Theme</vt:lpstr>
      <vt:lpstr>Solid State</vt:lpstr>
      <vt:lpstr>Content:</vt:lpstr>
      <vt:lpstr>Crystal defects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state</dc:title>
  <dc:creator>SSK</dc:creator>
  <cp:lastModifiedBy>NAGA SUBRAHMANYESWARA SWAMI KARANAM</cp:lastModifiedBy>
  <cp:revision>3</cp:revision>
  <dcterms:created xsi:type="dcterms:W3CDTF">2020-08-23T19:48:49Z</dcterms:created>
  <dcterms:modified xsi:type="dcterms:W3CDTF">2020-08-24T09:56:13Z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2020-08-23T00:00:00Z</vt:filetime>
  </property>
</Properties>
</file>